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61" r:id="rId4"/>
    <p:sldId id="259" r:id="rId5"/>
    <p:sldId id="260" r:id="rId6"/>
    <p:sldId id="257" r:id="rId7"/>
    <p:sldId id="262" r:id="rId8"/>
    <p:sldId id="263"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647"/>
    <p:restoredTop sz="94775"/>
  </p:normalViewPr>
  <p:slideViewPr>
    <p:cSldViewPr snapToGrid="0">
      <p:cViewPr varScale="1">
        <p:scale>
          <a:sx n="138" d="100"/>
          <a:sy n="138" d="100"/>
        </p:scale>
        <p:origin x="176" y="4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412DDD-0068-2AB3-D487-0A8E802E4FB1}"/>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8E10CB11-2AFD-8CED-AE1D-059870DA05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23C264F2-F7AA-7325-C988-1CE58FE337D5}"/>
              </a:ext>
            </a:extLst>
          </p:cNvPr>
          <p:cNvSpPr>
            <a:spLocks noGrp="1"/>
          </p:cNvSpPr>
          <p:nvPr>
            <p:ph type="dt" sz="half" idx="10"/>
          </p:nvPr>
        </p:nvSpPr>
        <p:spPr/>
        <p:txBody>
          <a:bodyPr/>
          <a:lstStyle/>
          <a:p>
            <a:fld id="{E1DFF9E8-DE26-124C-A6A1-E6467B39F15A}" type="datetimeFigureOut">
              <a:rPr kumimoji="1" lang="zh-CN" altLang="en-US" smtClean="0"/>
              <a:t>2023/5/3</a:t>
            </a:fld>
            <a:endParaRPr kumimoji="1" lang="zh-CN" altLang="en-US"/>
          </a:p>
        </p:txBody>
      </p:sp>
      <p:sp>
        <p:nvSpPr>
          <p:cNvPr id="5" name="页脚占位符 4">
            <a:extLst>
              <a:ext uri="{FF2B5EF4-FFF2-40B4-BE49-F238E27FC236}">
                <a16:creationId xmlns:a16="http://schemas.microsoft.com/office/drawing/2014/main" id="{D52DA5D4-912E-BFA6-7DA2-1CA721B2B7D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BDB71B8-9FFE-B74A-28C9-89DB064D2D30}"/>
              </a:ext>
            </a:extLst>
          </p:cNvPr>
          <p:cNvSpPr>
            <a:spLocks noGrp="1"/>
          </p:cNvSpPr>
          <p:nvPr>
            <p:ph type="sldNum" sz="quarter" idx="12"/>
          </p:nvPr>
        </p:nvSpPr>
        <p:spPr/>
        <p:txBody>
          <a:body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27996744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306B85-5D5F-1B6E-5F29-4488BB4498E0}"/>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E2C7326F-3352-5487-C1F0-CD14A96DFFA8}"/>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783FF923-9F59-4967-4DDC-8B723BBEDFBE}"/>
              </a:ext>
            </a:extLst>
          </p:cNvPr>
          <p:cNvSpPr>
            <a:spLocks noGrp="1"/>
          </p:cNvSpPr>
          <p:nvPr>
            <p:ph type="dt" sz="half" idx="10"/>
          </p:nvPr>
        </p:nvSpPr>
        <p:spPr/>
        <p:txBody>
          <a:bodyPr/>
          <a:lstStyle/>
          <a:p>
            <a:fld id="{E1DFF9E8-DE26-124C-A6A1-E6467B39F15A}" type="datetimeFigureOut">
              <a:rPr kumimoji="1" lang="zh-CN" altLang="en-US" smtClean="0"/>
              <a:t>2023/5/3</a:t>
            </a:fld>
            <a:endParaRPr kumimoji="1" lang="zh-CN" altLang="en-US"/>
          </a:p>
        </p:txBody>
      </p:sp>
      <p:sp>
        <p:nvSpPr>
          <p:cNvPr id="5" name="页脚占位符 4">
            <a:extLst>
              <a:ext uri="{FF2B5EF4-FFF2-40B4-BE49-F238E27FC236}">
                <a16:creationId xmlns:a16="http://schemas.microsoft.com/office/drawing/2014/main" id="{84AFD24F-E821-8E24-2090-3CAF368FC3A0}"/>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439F9D34-01E3-7037-4390-47AF7885A2F0}"/>
              </a:ext>
            </a:extLst>
          </p:cNvPr>
          <p:cNvSpPr>
            <a:spLocks noGrp="1"/>
          </p:cNvSpPr>
          <p:nvPr>
            <p:ph type="sldNum" sz="quarter" idx="12"/>
          </p:nvPr>
        </p:nvSpPr>
        <p:spPr/>
        <p:txBody>
          <a:body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3612637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D0E5216-BFC2-5520-A939-E08B05C53286}"/>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AC11A5D2-FA32-731D-FC84-BA4F01F88876}"/>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AA9CA411-121A-E702-1214-65F995BDCCC3}"/>
              </a:ext>
            </a:extLst>
          </p:cNvPr>
          <p:cNvSpPr>
            <a:spLocks noGrp="1"/>
          </p:cNvSpPr>
          <p:nvPr>
            <p:ph type="dt" sz="half" idx="10"/>
          </p:nvPr>
        </p:nvSpPr>
        <p:spPr/>
        <p:txBody>
          <a:bodyPr/>
          <a:lstStyle/>
          <a:p>
            <a:fld id="{E1DFF9E8-DE26-124C-A6A1-E6467B39F15A}" type="datetimeFigureOut">
              <a:rPr kumimoji="1" lang="zh-CN" altLang="en-US" smtClean="0"/>
              <a:t>2023/5/3</a:t>
            </a:fld>
            <a:endParaRPr kumimoji="1" lang="zh-CN" altLang="en-US"/>
          </a:p>
        </p:txBody>
      </p:sp>
      <p:sp>
        <p:nvSpPr>
          <p:cNvPr id="5" name="页脚占位符 4">
            <a:extLst>
              <a:ext uri="{FF2B5EF4-FFF2-40B4-BE49-F238E27FC236}">
                <a16:creationId xmlns:a16="http://schemas.microsoft.com/office/drawing/2014/main" id="{3E0E86C3-C46B-C608-D697-4C0A338A2FD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A3235A5A-93EE-A0FA-C3D5-ED9E9E7933D0}"/>
              </a:ext>
            </a:extLst>
          </p:cNvPr>
          <p:cNvSpPr>
            <a:spLocks noGrp="1"/>
          </p:cNvSpPr>
          <p:nvPr>
            <p:ph type="sldNum" sz="quarter" idx="12"/>
          </p:nvPr>
        </p:nvSpPr>
        <p:spPr/>
        <p:txBody>
          <a:body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315789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5D8FCD-4A26-9BA0-19C7-6E8B63249A9B}"/>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39A5230E-3D4D-EDCB-A056-7B3596818E59}"/>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B193D38-6382-D919-9DF9-7C0716785A21}"/>
              </a:ext>
            </a:extLst>
          </p:cNvPr>
          <p:cNvSpPr>
            <a:spLocks noGrp="1"/>
          </p:cNvSpPr>
          <p:nvPr>
            <p:ph type="dt" sz="half" idx="10"/>
          </p:nvPr>
        </p:nvSpPr>
        <p:spPr/>
        <p:txBody>
          <a:bodyPr/>
          <a:lstStyle/>
          <a:p>
            <a:fld id="{E1DFF9E8-DE26-124C-A6A1-E6467B39F15A}" type="datetimeFigureOut">
              <a:rPr kumimoji="1" lang="zh-CN" altLang="en-US" smtClean="0"/>
              <a:t>2023/5/3</a:t>
            </a:fld>
            <a:endParaRPr kumimoji="1" lang="zh-CN" altLang="en-US"/>
          </a:p>
        </p:txBody>
      </p:sp>
      <p:sp>
        <p:nvSpPr>
          <p:cNvPr id="5" name="页脚占位符 4">
            <a:extLst>
              <a:ext uri="{FF2B5EF4-FFF2-40B4-BE49-F238E27FC236}">
                <a16:creationId xmlns:a16="http://schemas.microsoft.com/office/drawing/2014/main" id="{40F2511D-49EE-DDF7-CB87-FBDD4A509EFD}"/>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2D19A85-67C0-6EB5-D877-D958B4DC21D0}"/>
              </a:ext>
            </a:extLst>
          </p:cNvPr>
          <p:cNvSpPr>
            <a:spLocks noGrp="1"/>
          </p:cNvSpPr>
          <p:nvPr>
            <p:ph type="sldNum" sz="quarter" idx="12"/>
          </p:nvPr>
        </p:nvSpPr>
        <p:spPr/>
        <p:txBody>
          <a:body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2806126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F15DBC-9D11-9A4A-DA76-A8F4FEDB8BFD}"/>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181D960B-6866-ABD7-12E7-9A503EEADC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AB2202FB-C0E2-4B48-21FE-99B110C9A2E9}"/>
              </a:ext>
            </a:extLst>
          </p:cNvPr>
          <p:cNvSpPr>
            <a:spLocks noGrp="1"/>
          </p:cNvSpPr>
          <p:nvPr>
            <p:ph type="dt" sz="half" idx="10"/>
          </p:nvPr>
        </p:nvSpPr>
        <p:spPr/>
        <p:txBody>
          <a:bodyPr/>
          <a:lstStyle/>
          <a:p>
            <a:fld id="{E1DFF9E8-DE26-124C-A6A1-E6467B39F15A}" type="datetimeFigureOut">
              <a:rPr kumimoji="1" lang="zh-CN" altLang="en-US" smtClean="0"/>
              <a:t>2023/5/3</a:t>
            </a:fld>
            <a:endParaRPr kumimoji="1" lang="zh-CN" altLang="en-US"/>
          </a:p>
        </p:txBody>
      </p:sp>
      <p:sp>
        <p:nvSpPr>
          <p:cNvPr id="5" name="页脚占位符 4">
            <a:extLst>
              <a:ext uri="{FF2B5EF4-FFF2-40B4-BE49-F238E27FC236}">
                <a16:creationId xmlns:a16="http://schemas.microsoft.com/office/drawing/2014/main" id="{D8E4A335-D275-29DC-8200-FFBD449088CE}"/>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24843A5-CDE5-1C6A-7BDD-015C735A4660}"/>
              </a:ext>
            </a:extLst>
          </p:cNvPr>
          <p:cNvSpPr>
            <a:spLocks noGrp="1"/>
          </p:cNvSpPr>
          <p:nvPr>
            <p:ph type="sldNum" sz="quarter" idx="12"/>
          </p:nvPr>
        </p:nvSpPr>
        <p:spPr/>
        <p:txBody>
          <a:body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538931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7A5F1D-40BD-BF39-28B0-184821035B61}"/>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FF9917A7-3970-ACF0-281A-ECE201FCAE53}"/>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5B0640F3-AA6A-814B-DB0F-A4229ECE9AF6}"/>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0DA0DEA2-9D25-FD9F-9F57-56E343C4D0F8}"/>
              </a:ext>
            </a:extLst>
          </p:cNvPr>
          <p:cNvSpPr>
            <a:spLocks noGrp="1"/>
          </p:cNvSpPr>
          <p:nvPr>
            <p:ph type="dt" sz="half" idx="10"/>
          </p:nvPr>
        </p:nvSpPr>
        <p:spPr/>
        <p:txBody>
          <a:bodyPr/>
          <a:lstStyle/>
          <a:p>
            <a:fld id="{E1DFF9E8-DE26-124C-A6A1-E6467B39F15A}" type="datetimeFigureOut">
              <a:rPr kumimoji="1" lang="zh-CN" altLang="en-US" smtClean="0"/>
              <a:t>2023/5/3</a:t>
            </a:fld>
            <a:endParaRPr kumimoji="1" lang="zh-CN" altLang="en-US"/>
          </a:p>
        </p:txBody>
      </p:sp>
      <p:sp>
        <p:nvSpPr>
          <p:cNvPr id="6" name="页脚占位符 5">
            <a:extLst>
              <a:ext uri="{FF2B5EF4-FFF2-40B4-BE49-F238E27FC236}">
                <a16:creationId xmlns:a16="http://schemas.microsoft.com/office/drawing/2014/main" id="{AB4A4C7B-E93C-ED87-5DE1-53E2015220E1}"/>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DB4D09DE-2D51-3F68-DF28-35F9C3B3EB82}"/>
              </a:ext>
            </a:extLst>
          </p:cNvPr>
          <p:cNvSpPr>
            <a:spLocks noGrp="1"/>
          </p:cNvSpPr>
          <p:nvPr>
            <p:ph type="sldNum" sz="quarter" idx="12"/>
          </p:nvPr>
        </p:nvSpPr>
        <p:spPr/>
        <p:txBody>
          <a:body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897080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1AF9E0-2A8C-896D-BB07-3143E2EA65AC}"/>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1D6A51B7-21E0-7072-6C37-EAE9831EBF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4B826975-8534-E120-8B71-CF85D69DDBFE}"/>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CD01F269-9A81-61F2-717A-3068B2E60B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6AE08434-E301-52D8-17B2-7D69C660F9A0}"/>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E1249F34-3548-E292-93EA-F1973711FA9A}"/>
              </a:ext>
            </a:extLst>
          </p:cNvPr>
          <p:cNvSpPr>
            <a:spLocks noGrp="1"/>
          </p:cNvSpPr>
          <p:nvPr>
            <p:ph type="dt" sz="half" idx="10"/>
          </p:nvPr>
        </p:nvSpPr>
        <p:spPr/>
        <p:txBody>
          <a:bodyPr/>
          <a:lstStyle/>
          <a:p>
            <a:fld id="{E1DFF9E8-DE26-124C-A6A1-E6467B39F15A}" type="datetimeFigureOut">
              <a:rPr kumimoji="1" lang="zh-CN" altLang="en-US" smtClean="0"/>
              <a:t>2023/5/3</a:t>
            </a:fld>
            <a:endParaRPr kumimoji="1" lang="zh-CN" altLang="en-US"/>
          </a:p>
        </p:txBody>
      </p:sp>
      <p:sp>
        <p:nvSpPr>
          <p:cNvPr id="8" name="页脚占位符 7">
            <a:extLst>
              <a:ext uri="{FF2B5EF4-FFF2-40B4-BE49-F238E27FC236}">
                <a16:creationId xmlns:a16="http://schemas.microsoft.com/office/drawing/2014/main" id="{0A4BB73A-0706-68B4-AD96-B45146DFB6E0}"/>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D5D5B91C-2204-43C0-92FE-436AB9DF6281}"/>
              </a:ext>
            </a:extLst>
          </p:cNvPr>
          <p:cNvSpPr>
            <a:spLocks noGrp="1"/>
          </p:cNvSpPr>
          <p:nvPr>
            <p:ph type="sldNum" sz="quarter" idx="12"/>
          </p:nvPr>
        </p:nvSpPr>
        <p:spPr/>
        <p:txBody>
          <a:body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1331163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82F25C-3D0E-D722-7977-F63A9A25FB51}"/>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31F71EB6-EFE2-CF75-1FAF-CF2E56F949F0}"/>
              </a:ext>
            </a:extLst>
          </p:cNvPr>
          <p:cNvSpPr>
            <a:spLocks noGrp="1"/>
          </p:cNvSpPr>
          <p:nvPr>
            <p:ph type="dt" sz="half" idx="10"/>
          </p:nvPr>
        </p:nvSpPr>
        <p:spPr/>
        <p:txBody>
          <a:bodyPr/>
          <a:lstStyle/>
          <a:p>
            <a:fld id="{E1DFF9E8-DE26-124C-A6A1-E6467B39F15A}" type="datetimeFigureOut">
              <a:rPr kumimoji="1" lang="zh-CN" altLang="en-US" smtClean="0"/>
              <a:t>2023/5/3</a:t>
            </a:fld>
            <a:endParaRPr kumimoji="1" lang="zh-CN" altLang="en-US"/>
          </a:p>
        </p:txBody>
      </p:sp>
      <p:sp>
        <p:nvSpPr>
          <p:cNvPr id="4" name="页脚占位符 3">
            <a:extLst>
              <a:ext uri="{FF2B5EF4-FFF2-40B4-BE49-F238E27FC236}">
                <a16:creationId xmlns:a16="http://schemas.microsoft.com/office/drawing/2014/main" id="{A0C7065B-44F1-3D98-563F-7226D3A96188}"/>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FE47AE77-79FB-F96C-CAD0-111EF2F51276}"/>
              </a:ext>
            </a:extLst>
          </p:cNvPr>
          <p:cNvSpPr>
            <a:spLocks noGrp="1"/>
          </p:cNvSpPr>
          <p:nvPr>
            <p:ph type="sldNum" sz="quarter" idx="12"/>
          </p:nvPr>
        </p:nvSpPr>
        <p:spPr/>
        <p:txBody>
          <a:body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993719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90F8C15-9E40-2E7F-F28F-5C65B19C5B83}"/>
              </a:ext>
            </a:extLst>
          </p:cNvPr>
          <p:cNvSpPr>
            <a:spLocks noGrp="1"/>
          </p:cNvSpPr>
          <p:nvPr>
            <p:ph type="dt" sz="half" idx="10"/>
          </p:nvPr>
        </p:nvSpPr>
        <p:spPr/>
        <p:txBody>
          <a:bodyPr/>
          <a:lstStyle/>
          <a:p>
            <a:fld id="{E1DFF9E8-DE26-124C-A6A1-E6467B39F15A}" type="datetimeFigureOut">
              <a:rPr kumimoji="1" lang="zh-CN" altLang="en-US" smtClean="0"/>
              <a:t>2023/5/3</a:t>
            </a:fld>
            <a:endParaRPr kumimoji="1" lang="zh-CN" altLang="en-US"/>
          </a:p>
        </p:txBody>
      </p:sp>
      <p:sp>
        <p:nvSpPr>
          <p:cNvPr id="3" name="页脚占位符 2">
            <a:extLst>
              <a:ext uri="{FF2B5EF4-FFF2-40B4-BE49-F238E27FC236}">
                <a16:creationId xmlns:a16="http://schemas.microsoft.com/office/drawing/2014/main" id="{76CB5340-B583-CDAA-39BC-FABFD4CD504D}"/>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ECED7AFD-A08E-CDD9-F53B-9FBBD80F9B14}"/>
              </a:ext>
            </a:extLst>
          </p:cNvPr>
          <p:cNvSpPr>
            <a:spLocks noGrp="1"/>
          </p:cNvSpPr>
          <p:nvPr>
            <p:ph type="sldNum" sz="quarter" idx="12"/>
          </p:nvPr>
        </p:nvSpPr>
        <p:spPr/>
        <p:txBody>
          <a:body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2579537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A85CBC-C14F-2BB8-6DDC-8E93C47319E0}"/>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C6554143-F375-FD18-6A0D-DE8BE67D47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F784D5F6-A82B-8E25-1F43-B00D5466BD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F8D66F79-0698-12C3-C239-E36D1649E721}"/>
              </a:ext>
            </a:extLst>
          </p:cNvPr>
          <p:cNvSpPr>
            <a:spLocks noGrp="1"/>
          </p:cNvSpPr>
          <p:nvPr>
            <p:ph type="dt" sz="half" idx="10"/>
          </p:nvPr>
        </p:nvSpPr>
        <p:spPr/>
        <p:txBody>
          <a:bodyPr/>
          <a:lstStyle/>
          <a:p>
            <a:fld id="{E1DFF9E8-DE26-124C-A6A1-E6467B39F15A}" type="datetimeFigureOut">
              <a:rPr kumimoji="1" lang="zh-CN" altLang="en-US" smtClean="0"/>
              <a:t>2023/5/3</a:t>
            </a:fld>
            <a:endParaRPr kumimoji="1" lang="zh-CN" altLang="en-US"/>
          </a:p>
        </p:txBody>
      </p:sp>
      <p:sp>
        <p:nvSpPr>
          <p:cNvPr id="6" name="页脚占位符 5">
            <a:extLst>
              <a:ext uri="{FF2B5EF4-FFF2-40B4-BE49-F238E27FC236}">
                <a16:creationId xmlns:a16="http://schemas.microsoft.com/office/drawing/2014/main" id="{AA8E3F91-894C-FFDB-3C3A-4F9399D3088B}"/>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79E11610-BC1A-9F03-302F-5CD7B2219CFA}"/>
              </a:ext>
            </a:extLst>
          </p:cNvPr>
          <p:cNvSpPr>
            <a:spLocks noGrp="1"/>
          </p:cNvSpPr>
          <p:nvPr>
            <p:ph type="sldNum" sz="quarter" idx="12"/>
          </p:nvPr>
        </p:nvSpPr>
        <p:spPr/>
        <p:txBody>
          <a:body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3067180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7C3D82-537A-0D70-CC77-77408495761F}"/>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2A1A0CA6-D609-0970-8AEB-833D636A03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59A51148-0A38-0D5B-C09E-FE0870BA3E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E108B663-46B3-6FDE-E51A-77F3F8A9EA7A}"/>
              </a:ext>
            </a:extLst>
          </p:cNvPr>
          <p:cNvSpPr>
            <a:spLocks noGrp="1"/>
          </p:cNvSpPr>
          <p:nvPr>
            <p:ph type="dt" sz="half" idx="10"/>
          </p:nvPr>
        </p:nvSpPr>
        <p:spPr/>
        <p:txBody>
          <a:bodyPr/>
          <a:lstStyle/>
          <a:p>
            <a:fld id="{E1DFF9E8-DE26-124C-A6A1-E6467B39F15A}" type="datetimeFigureOut">
              <a:rPr kumimoji="1" lang="zh-CN" altLang="en-US" smtClean="0"/>
              <a:t>2023/5/3</a:t>
            </a:fld>
            <a:endParaRPr kumimoji="1" lang="zh-CN" altLang="en-US"/>
          </a:p>
        </p:txBody>
      </p:sp>
      <p:sp>
        <p:nvSpPr>
          <p:cNvPr id="6" name="页脚占位符 5">
            <a:extLst>
              <a:ext uri="{FF2B5EF4-FFF2-40B4-BE49-F238E27FC236}">
                <a16:creationId xmlns:a16="http://schemas.microsoft.com/office/drawing/2014/main" id="{7E0153C8-E277-40BF-5DCA-8245524224A9}"/>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8F6432BC-FCDC-F4DC-0E8C-825C88C05481}"/>
              </a:ext>
            </a:extLst>
          </p:cNvPr>
          <p:cNvSpPr>
            <a:spLocks noGrp="1"/>
          </p:cNvSpPr>
          <p:nvPr>
            <p:ph type="sldNum" sz="quarter" idx="12"/>
          </p:nvPr>
        </p:nvSpPr>
        <p:spPr/>
        <p:txBody>
          <a:body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3738565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439D1DD-0CFE-41D6-EA7D-526A1A9974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DFC0C79C-C23F-AE2E-6101-F74F95A1BD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A1C8B26-15B8-8BAA-CF3C-BBEA4FC77F4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DFF9E8-DE26-124C-A6A1-E6467B39F15A}" type="datetimeFigureOut">
              <a:rPr kumimoji="1" lang="zh-CN" altLang="en-US" smtClean="0"/>
              <a:t>2023/5/3</a:t>
            </a:fld>
            <a:endParaRPr kumimoji="1" lang="zh-CN" altLang="en-US"/>
          </a:p>
        </p:txBody>
      </p:sp>
      <p:sp>
        <p:nvSpPr>
          <p:cNvPr id="5" name="页脚占位符 4">
            <a:extLst>
              <a:ext uri="{FF2B5EF4-FFF2-40B4-BE49-F238E27FC236}">
                <a16:creationId xmlns:a16="http://schemas.microsoft.com/office/drawing/2014/main" id="{E2C2A772-3248-1CB1-7ACF-C21F1CFB3D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A9E0CD6E-3D52-990E-1D89-8FAB9CA6FE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A62073-0846-2F42-80C4-39EA730FF606}" type="slidenum">
              <a:rPr kumimoji="1" lang="zh-CN" altLang="en-US" smtClean="0"/>
              <a:t>‹#›</a:t>
            </a:fld>
            <a:endParaRPr kumimoji="1" lang="zh-CN" altLang="en-US"/>
          </a:p>
        </p:txBody>
      </p:sp>
    </p:spTree>
    <p:extLst>
      <p:ext uri="{BB962C8B-B14F-4D97-AF65-F5344CB8AC3E}">
        <p14:creationId xmlns:p14="http://schemas.microsoft.com/office/powerpoint/2010/main" val="24439063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B8D5C66C-3054-0E25-7BB3-32C00C118328}"/>
              </a:ext>
            </a:extLst>
          </p:cNvPr>
          <p:cNvSpPr txBox="1"/>
          <p:nvPr/>
        </p:nvSpPr>
        <p:spPr>
          <a:xfrm>
            <a:off x="350982" y="473146"/>
            <a:ext cx="11490036" cy="400110"/>
          </a:xfrm>
          <a:prstGeom prst="rect">
            <a:avLst/>
          </a:prstGeom>
          <a:noFill/>
        </p:spPr>
        <p:txBody>
          <a:bodyPr wrap="square" rtlCol="0">
            <a:spAutoFit/>
          </a:bodyPr>
          <a:lstStyle/>
          <a:p>
            <a:r>
              <a:rPr kumimoji="1" lang="en" altLang="zh-CN" sz="2000" dirty="0">
                <a:highlight>
                  <a:srgbClr val="808080"/>
                </a:highlight>
              </a:rPr>
              <a:t>Predicting the abundance of TYR genes in bacteria based on Metagenomics and Machine Learning</a:t>
            </a:r>
            <a:endParaRPr kumimoji="1" lang="zh-CN" altLang="en-US" sz="2000" dirty="0">
              <a:highlight>
                <a:srgbClr val="808080"/>
              </a:highlight>
            </a:endParaRPr>
          </a:p>
        </p:txBody>
      </p:sp>
      <p:sp>
        <p:nvSpPr>
          <p:cNvPr id="7" name="文本框 6">
            <a:extLst>
              <a:ext uri="{FF2B5EF4-FFF2-40B4-BE49-F238E27FC236}">
                <a16:creationId xmlns:a16="http://schemas.microsoft.com/office/drawing/2014/main" id="{0E3F00EB-554C-D41E-1694-DA4E6CDAA2F8}"/>
              </a:ext>
            </a:extLst>
          </p:cNvPr>
          <p:cNvSpPr txBox="1"/>
          <p:nvPr/>
        </p:nvSpPr>
        <p:spPr>
          <a:xfrm>
            <a:off x="7496356" y="1595886"/>
            <a:ext cx="1621766" cy="369332"/>
          </a:xfrm>
          <a:prstGeom prst="rect">
            <a:avLst/>
          </a:prstGeom>
          <a:noFill/>
        </p:spPr>
        <p:txBody>
          <a:bodyPr wrap="square" rtlCol="0">
            <a:spAutoFit/>
          </a:bodyPr>
          <a:lstStyle/>
          <a:p>
            <a:r>
              <a:rPr kumimoji="1" lang="en-US" altLang="zh-CN" dirty="0"/>
              <a:t>Genomics</a:t>
            </a:r>
            <a:endParaRPr kumimoji="1" lang="zh-CN" altLang="en-US" dirty="0"/>
          </a:p>
        </p:txBody>
      </p:sp>
      <p:grpSp>
        <p:nvGrpSpPr>
          <p:cNvPr id="14" name="组合 13">
            <a:extLst>
              <a:ext uri="{FF2B5EF4-FFF2-40B4-BE49-F238E27FC236}">
                <a16:creationId xmlns:a16="http://schemas.microsoft.com/office/drawing/2014/main" id="{C5E1A81B-A296-44F8-7131-6CBC75D58F44}"/>
              </a:ext>
            </a:extLst>
          </p:cNvPr>
          <p:cNvGrpSpPr/>
          <p:nvPr/>
        </p:nvGrpSpPr>
        <p:grpSpPr>
          <a:xfrm>
            <a:off x="7568969" y="959011"/>
            <a:ext cx="659903" cy="551120"/>
            <a:chOff x="2367951" y="967129"/>
            <a:chExt cx="319178" cy="235238"/>
          </a:xfrm>
        </p:grpSpPr>
        <p:cxnSp>
          <p:nvCxnSpPr>
            <p:cNvPr id="9" name="直线连接符 8">
              <a:extLst>
                <a:ext uri="{FF2B5EF4-FFF2-40B4-BE49-F238E27FC236}">
                  <a16:creationId xmlns:a16="http://schemas.microsoft.com/office/drawing/2014/main" id="{BA4F4B28-6ED6-DBA0-7F54-A91C1946AB51}"/>
                </a:ext>
              </a:extLst>
            </p:cNvPr>
            <p:cNvCxnSpPr/>
            <p:nvPr/>
          </p:nvCxnSpPr>
          <p:spPr>
            <a:xfrm>
              <a:off x="2367951" y="967129"/>
              <a:ext cx="319178" cy="235238"/>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直线连接符 9">
              <a:extLst>
                <a:ext uri="{FF2B5EF4-FFF2-40B4-BE49-F238E27FC236}">
                  <a16:creationId xmlns:a16="http://schemas.microsoft.com/office/drawing/2014/main" id="{6434A9AC-1CCC-DF57-B72A-C0723E99B106}"/>
                </a:ext>
              </a:extLst>
            </p:cNvPr>
            <p:cNvCxnSpPr>
              <a:cxnSpLocks/>
            </p:cNvCxnSpPr>
            <p:nvPr/>
          </p:nvCxnSpPr>
          <p:spPr>
            <a:xfrm flipH="1">
              <a:off x="2367951" y="967282"/>
              <a:ext cx="319178" cy="235085"/>
            </a:xfrm>
            <a:prstGeom prst="line">
              <a:avLst/>
            </a:prstGeom>
          </p:spPr>
          <p:style>
            <a:lnRef idx="3">
              <a:schemeClr val="accent2"/>
            </a:lnRef>
            <a:fillRef idx="0">
              <a:schemeClr val="accent2"/>
            </a:fillRef>
            <a:effectRef idx="2">
              <a:schemeClr val="accent2"/>
            </a:effectRef>
            <a:fontRef idx="minor">
              <a:schemeClr val="tx1"/>
            </a:fontRef>
          </p:style>
        </p:cxnSp>
      </p:grpSp>
      <p:cxnSp>
        <p:nvCxnSpPr>
          <p:cNvPr id="15" name="直线箭头连接符 14">
            <a:extLst>
              <a:ext uri="{FF2B5EF4-FFF2-40B4-BE49-F238E27FC236}">
                <a16:creationId xmlns:a16="http://schemas.microsoft.com/office/drawing/2014/main" id="{88C34637-D50D-558B-F58E-6E27C2049ECD}"/>
              </a:ext>
            </a:extLst>
          </p:cNvPr>
          <p:cNvCxnSpPr>
            <a:cxnSpLocks/>
          </p:cNvCxnSpPr>
          <p:nvPr/>
        </p:nvCxnSpPr>
        <p:spPr>
          <a:xfrm>
            <a:off x="7898921" y="802257"/>
            <a:ext cx="0" cy="79363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22" name="图片 21">
            <a:extLst>
              <a:ext uri="{FF2B5EF4-FFF2-40B4-BE49-F238E27FC236}">
                <a16:creationId xmlns:a16="http://schemas.microsoft.com/office/drawing/2014/main" id="{5BFBA65F-CAE6-C484-E46C-057EA5D0AA98}"/>
              </a:ext>
            </a:extLst>
          </p:cNvPr>
          <p:cNvPicPr>
            <a:picLocks noChangeAspect="1"/>
          </p:cNvPicPr>
          <p:nvPr/>
        </p:nvPicPr>
        <p:blipFill>
          <a:blip r:embed="rId2"/>
          <a:stretch>
            <a:fillRect/>
          </a:stretch>
        </p:blipFill>
        <p:spPr>
          <a:xfrm>
            <a:off x="457433" y="1553008"/>
            <a:ext cx="4963826" cy="45508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3" name="文本框 22">
            <a:extLst>
              <a:ext uri="{FF2B5EF4-FFF2-40B4-BE49-F238E27FC236}">
                <a16:creationId xmlns:a16="http://schemas.microsoft.com/office/drawing/2014/main" id="{FCDE11DD-39B0-6ED7-F260-3FC8D9ED06A1}"/>
              </a:ext>
            </a:extLst>
          </p:cNvPr>
          <p:cNvSpPr txBox="1"/>
          <p:nvPr/>
        </p:nvSpPr>
        <p:spPr>
          <a:xfrm>
            <a:off x="457433" y="2500616"/>
            <a:ext cx="5435368" cy="3631763"/>
          </a:xfrm>
          <a:prstGeom prst="rect">
            <a:avLst/>
          </a:prstGeom>
          <a:noFill/>
        </p:spPr>
        <p:txBody>
          <a:bodyPr wrap="square" rtlCol="0">
            <a:spAutoFit/>
          </a:bodyPr>
          <a:lstStyle/>
          <a:p>
            <a:r>
              <a:rPr kumimoji="1" lang="en-US" altLang="zh-CN" dirty="0"/>
              <a:t>1.Data:     </a:t>
            </a:r>
            <a:r>
              <a:rPr kumimoji="1" lang="zh-CN" altLang="en-US" dirty="0"/>
              <a:t> </a:t>
            </a:r>
            <a:r>
              <a:rPr kumimoji="1" lang="en-US" altLang="zh-CN" dirty="0">
                <a:highlight>
                  <a:srgbClr val="C0C0C0"/>
                </a:highlight>
              </a:rPr>
              <a:t>Genomics</a:t>
            </a:r>
          </a:p>
          <a:p>
            <a:r>
              <a:rPr kumimoji="1" lang="en-US" altLang="zh-CN" dirty="0"/>
              <a:t>2.Method: </a:t>
            </a:r>
            <a:r>
              <a:rPr kumimoji="1" lang="en" altLang="zh-CN" dirty="0"/>
              <a:t>Multiple sequence comparison using </a:t>
            </a:r>
            <a:r>
              <a:rPr kumimoji="1" lang="zh-CN" altLang="en-US" dirty="0"/>
              <a:t>   </a:t>
            </a:r>
            <a:r>
              <a:rPr kumimoji="1" lang="en-US" altLang="zh-CN" dirty="0"/>
              <a:t>	  </a:t>
            </a:r>
            <a:r>
              <a:rPr kumimoji="1" lang="en" altLang="zh-CN" dirty="0">
                <a:highlight>
                  <a:srgbClr val="C0C0C0"/>
                </a:highlight>
              </a:rPr>
              <a:t>MEGA</a:t>
            </a:r>
            <a:r>
              <a:rPr kumimoji="1" lang="zh-CN" altLang="en-US" dirty="0">
                <a:highlight>
                  <a:srgbClr val="C0C0C0"/>
                </a:highlight>
              </a:rPr>
              <a:t> </a:t>
            </a:r>
            <a:r>
              <a:rPr kumimoji="1" lang="en-US" altLang="zh-CN" dirty="0">
                <a:highlight>
                  <a:srgbClr val="C0C0C0"/>
                </a:highlight>
              </a:rPr>
              <a:t>X</a:t>
            </a:r>
          </a:p>
          <a:p>
            <a:r>
              <a:rPr kumimoji="1" lang="en-US" altLang="zh-CN" sz="1600" dirty="0"/>
              <a:t>                   </a:t>
            </a:r>
            <a:r>
              <a:rPr kumimoji="1" lang="en-US" altLang="zh-CN" sz="1600" dirty="0">
                <a:highlight>
                  <a:srgbClr val="00FF00"/>
                </a:highlight>
              </a:rPr>
              <a:t>Advantage</a:t>
            </a:r>
            <a:r>
              <a:rPr kumimoji="1" lang="zh-CN" altLang="en-US" sz="1600" dirty="0"/>
              <a:t>：</a:t>
            </a:r>
            <a:r>
              <a:rPr kumimoji="1" lang="en" altLang="zh-CN" sz="1600" dirty="0"/>
              <a:t>Ensure the presence of the main structure of the target protein = function </a:t>
            </a:r>
            <a:r>
              <a:rPr kumimoji="1" lang="en" altLang="zh-CN" sz="1600" dirty="0" err="1"/>
              <a:t>exsit</a:t>
            </a:r>
            <a:endParaRPr kumimoji="1" lang="en" altLang="zh-CN" sz="1600" dirty="0"/>
          </a:p>
          <a:p>
            <a:r>
              <a:rPr kumimoji="1" lang="en" altLang="zh-CN" sz="1600" dirty="0"/>
              <a:t>	  </a:t>
            </a:r>
            <a:r>
              <a:rPr kumimoji="1" lang="en" altLang="zh-CN" sz="1600" dirty="0">
                <a:solidFill>
                  <a:srgbClr val="FF0000"/>
                </a:solidFill>
              </a:rPr>
              <a:t>Dis~</a:t>
            </a:r>
            <a:r>
              <a:rPr kumimoji="1" lang="en" altLang="zh-CN" sz="1600" dirty="0"/>
              <a:t> : Sequences need to be 96.5% or more identical to be considered a successful match. </a:t>
            </a:r>
          </a:p>
          <a:p>
            <a:r>
              <a:rPr kumimoji="1" lang="en" altLang="zh-CN" sz="1600" dirty="0"/>
              <a:t>	  &amp;Long time taking = no enough sample for ML)</a:t>
            </a:r>
          </a:p>
          <a:p>
            <a:r>
              <a:rPr kumimoji="1" lang="en" altLang="zh-CN" sz="1600" dirty="0"/>
              <a:t>3.Limitation: </a:t>
            </a:r>
            <a:r>
              <a:rPr kumimoji="1" lang="en" altLang="zh-CN" sz="1600" dirty="0">
                <a:highlight>
                  <a:srgbClr val="C0C0C0"/>
                </a:highlight>
              </a:rPr>
              <a:t>Missing sequence!!!</a:t>
            </a:r>
          </a:p>
          <a:p>
            <a:r>
              <a:rPr kumimoji="1" lang="en" altLang="zh-CN" sz="1600" dirty="0"/>
              <a:t>	  Up to now, because of leaps and bounds in gene sequencing technology, extremely rich sequencing data has been collected, but not successfully annotated. The only way to use the genome for comparison is to use a fully annotated 'reference gene pool'.</a:t>
            </a:r>
            <a:endParaRPr kumimoji="1" lang="en-US" altLang="zh-CN" dirty="0"/>
          </a:p>
        </p:txBody>
      </p:sp>
      <p:pic>
        <p:nvPicPr>
          <p:cNvPr id="25" name="图片 24" descr="图形用户界面, 文本, 应用程序, 电子邮件&#10;&#10;描述已自动生成">
            <a:extLst>
              <a:ext uri="{FF2B5EF4-FFF2-40B4-BE49-F238E27FC236}">
                <a16:creationId xmlns:a16="http://schemas.microsoft.com/office/drawing/2014/main" id="{7078B7F7-0E98-95F8-D379-F559576C9E74}"/>
              </a:ext>
            </a:extLst>
          </p:cNvPr>
          <p:cNvPicPr>
            <a:picLocks noChangeAspect="1"/>
          </p:cNvPicPr>
          <p:nvPr/>
        </p:nvPicPr>
        <p:blipFill rotWithShape="1">
          <a:blip r:embed="rId3"/>
          <a:srcRect l="22237"/>
          <a:stretch/>
        </p:blipFill>
        <p:spPr>
          <a:xfrm>
            <a:off x="6024934" y="2008095"/>
            <a:ext cx="5709633" cy="4278253"/>
          </a:xfrm>
          <a:prstGeom prst="rect">
            <a:avLst/>
          </a:prstGeom>
        </p:spPr>
      </p:pic>
    </p:spTree>
    <p:extLst>
      <p:ext uri="{BB962C8B-B14F-4D97-AF65-F5344CB8AC3E}">
        <p14:creationId xmlns:p14="http://schemas.microsoft.com/office/powerpoint/2010/main" val="9511878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B8D5C66C-3054-0E25-7BB3-32C00C118328}"/>
              </a:ext>
            </a:extLst>
          </p:cNvPr>
          <p:cNvSpPr txBox="1"/>
          <p:nvPr/>
        </p:nvSpPr>
        <p:spPr>
          <a:xfrm>
            <a:off x="350982" y="473146"/>
            <a:ext cx="11490036" cy="400110"/>
          </a:xfrm>
          <a:prstGeom prst="rect">
            <a:avLst/>
          </a:prstGeom>
          <a:noFill/>
        </p:spPr>
        <p:txBody>
          <a:bodyPr wrap="square" rtlCol="0">
            <a:spAutoFit/>
          </a:bodyPr>
          <a:lstStyle/>
          <a:p>
            <a:r>
              <a:rPr kumimoji="1" lang="en" altLang="zh-CN" sz="2000" dirty="0">
                <a:highlight>
                  <a:srgbClr val="808080"/>
                </a:highlight>
              </a:rPr>
              <a:t>Predicting the abundance of TYR genes in bacteria based on Metagenomics and Machine Learning</a:t>
            </a:r>
            <a:endParaRPr kumimoji="1" lang="zh-CN" altLang="en-US" sz="2000" dirty="0">
              <a:highlight>
                <a:srgbClr val="808080"/>
              </a:highlight>
            </a:endParaRPr>
          </a:p>
        </p:txBody>
      </p:sp>
      <p:sp>
        <p:nvSpPr>
          <p:cNvPr id="7" name="文本框 6">
            <a:extLst>
              <a:ext uri="{FF2B5EF4-FFF2-40B4-BE49-F238E27FC236}">
                <a16:creationId xmlns:a16="http://schemas.microsoft.com/office/drawing/2014/main" id="{0E3F00EB-554C-D41E-1694-DA4E6CDAA2F8}"/>
              </a:ext>
            </a:extLst>
          </p:cNvPr>
          <p:cNvSpPr txBox="1"/>
          <p:nvPr/>
        </p:nvSpPr>
        <p:spPr>
          <a:xfrm>
            <a:off x="7496356" y="1595886"/>
            <a:ext cx="1621766" cy="369332"/>
          </a:xfrm>
          <a:prstGeom prst="rect">
            <a:avLst/>
          </a:prstGeom>
          <a:noFill/>
        </p:spPr>
        <p:txBody>
          <a:bodyPr wrap="square" rtlCol="0">
            <a:spAutoFit/>
          </a:bodyPr>
          <a:lstStyle/>
          <a:p>
            <a:r>
              <a:rPr kumimoji="1" lang="en-US" altLang="zh-CN" dirty="0"/>
              <a:t>Genomics</a:t>
            </a:r>
            <a:endParaRPr kumimoji="1" lang="zh-CN" altLang="en-US" dirty="0"/>
          </a:p>
        </p:txBody>
      </p:sp>
      <p:grpSp>
        <p:nvGrpSpPr>
          <p:cNvPr id="14" name="组合 13">
            <a:extLst>
              <a:ext uri="{FF2B5EF4-FFF2-40B4-BE49-F238E27FC236}">
                <a16:creationId xmlns:a16="http://schemas.microsoft.com/office/drawing/2014/main" id="{C5E1A81B-A296-44F8-7131-6CBC75D58F44}"/>
              </a:ext>
            </a:extLst>
          </p:cNvPr>
          <p:cNvGrpSpPr/>
          <p:nvPr/>
        </p:nvGrpSpPr>
        <p:grpSpPr>
          <a:xfrm>
            <a:off x="7568969" y="959011"/>
            <a:ext cx="659903" cy="551120"/>
            <a:chOff x="2367951" y="967129"/>
            <a:chExt cx="319178" cy="235238"/>
          </a:xfrm>
        </p:grpSpPr>
        <p:cxnSp>
          <p:nvCxnSpPr>
            <p:cNvPr id="9" name="直线连接符 8">
              <a:extLst>
                <a:ext uri="{FF2B5EF4-FFF2-40B4-BE49-F238E27FC236}">
                  <a16:creationId xmlns:a16="http://schemas.microsoft.com/office/drawing/2014/main" id="{BA4F4B28-6ED6-DBA0-7F54-A91C1946AB51}"/>
                </a:ext>
              </a:extLst>
            </p:cNvPr>
            <p:cNvCxnSpPr/>
            <p:nvPr/>
          </p:nvCxnSpPr>
          <p:spPr>
            <a:xfrm>
              <a:off x="2367951" y="967129"/>
              <a:ext cx="319178" cy="235238"/>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直线连接符 9">
              <a:extLst>
                <a:ext uri="{FF2B5EF4-FFF2-40B4-BE49-F238E27FC236}">
                  <a16:creationId xmlns:a16="http://schemas.microsoft.com/office/drawing/2014/main" id="{6434A9AC-1CCC-DF57-B72A-C0723E99B106}"/>
                </a:ext>
              </a:extLst>
            </p:cNvPr>
            <p:cNvCxnSpPr>
              <a:cxnSpLocks/>
            </p:cNvCxnSpPr>
            <p:nvPr/>
          </p:nvCxnSpPr>
          <p:spPr>
            <a:xfrm flipH="1">
              <a:off x="2367951" y="967282"/>
              <a:ext cx="319178" cy="235085"/>
            </a:xfrm>
            <a:prstGeom prst="line">
              <a:avLst/>
            </a:prstGeom>
          </p:spPr>
          <p:style>
            <a:lnRef idx="3">
              <a:schemeClr val="accent2"/>
            </a:lnRef>
            <a:fillRef idx="0">
              <a:schemeClr val="accent2"/>
            </a:fillRef>
            <a:effectRef idx="2">
              <a:schemeClr val="accent2"/>
            </a:effectRef>
            <a:fontRef idx="minor">
              <a:schemeClr val="tx1"/>
            </a:fontRef>
          </p:style>
        </p:cxnSp>
      </p:grpSp>
      <p:cxnSp>
        <p:nvCxnSpPr>
          <p:cNvPr id="15" name="直线箭头连接符 14">
            <a:extLst>
              <a:ext uri="{FF2B5EF4-FFF2-40B4-BE49-F238E27FC236}">
                <a16:creationId xmlns:a16="http://schemas.microsoft.com/office/drawing/2014/main" id="{88C34637-D50D-558B-F58E-6E27C2049ECD}"/>
              </a:ext>
            </a:extLst>
          </p:cNvPr>
          <p:cNvCxnSpPr>
            <a:cxnSpLocks/>
          </p:cNvCxnSpPr>
          <p:nvPr/>
        </p:nvCxnSpPr>
        <p:spPr>
          <a:xfrm>
            <a:off x="7898921" y="802257"/>
            <a:ext cx="0" cy="79363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18" name="图片 17" descr="图形用户界面, 文本, 应用程序, 电子邮件&#10;&#10;描述已自动生成">
            <a:extLst>
              <a:ext uri="{FF2B5EF4-FFF2-40B4-BE49-F238E27FC236}">
                <a16:creationId xmlns:a16="http://schemas.microsoft.com/office/drawing/2014/main" id="{1963F224-FCC7-DF14-0658-8D6DB2FEB62F}"/>
              </a:ext>
            </a:extLst>
          </p:cNvPr>
          <p:cNvPicPr>
            <a:picLocks noChangeAspect="1"/>
          </p:cNvPicPr>
          <p:nvPr/>
        </p:nvPicPr>
        <p:blipFill>
          <a:blip r:embed="rId2"/>
          <a:stretch>
            <a:fillRect/>
          </a:stretch>
        </p:blipFill>
        <p:spPr>
          <a:xfrm>
            <a:off x="591128" y="1965218"/>
            <a:ext cx="5209448" cy="3847658"/>
          </a:xfrm>
          <a:prstGeom prst="rect">
            <a:avLst/>
          </a:prstGeom>
          <a:ln>
            <a:noFill/>
          </a:ln>
          <a:effectLst>
            <a:outerShdw blurRad="292100" dist="139700" dir="2700000" algn="tl" rotWithShape="0">
              <a:srgbClr val="333333">
                <a:alpha val="65000"/>
              </a:srgbClr>
            </a:outerShdw>
          </a:effectLst>
        </p:spPr>
      </p:pic>
      <p:sp>
        <p:nvSpPr>
          <p:cNvPr id="23" name="文本框 22">
            <a:extLst>
              <a:ext uri="{FF2B5EF4-FFF2-40B4-BE49-F238E27FC236}">
                <a16:creationId xmlns:a16="http://schemas.microsoft.com/office/drawing/2014/main" id="{FCDE11DD-39B0-6ED7-F260-3FC8D9ED06A1}"/>
              </a:ext>
            </a:extLst>
          </p:cNvPr>
          <p:cNvSpPr txBox="1"/>
          <p:nvPr/>
        </p:nvSpPr>
        <p:spPr>
          <a:xfrm>
            <a:off x="6003637" y="2396693"/>
            <a:ext cx="6031345" cy="3170099"/>
          </a:xfrm>
          <a:prstGeom prst="rect">
            <a:avLst/>
          </a:prstGeom>
          <a:noFill/>
        </p:spPr>
        <p:txBody>
          <a:bodyPr wrap="square" rtlCol="0">
            <a:spAutoFit/>
          </a:bodyPr>
          <a:lstStyle/>
          <a:p>
            <a:r>
              <a:rPr kumimoji="1" lang="en-US" altLang="zh-CN" dirty="0"/>
              <a:t>1.Data:     </a:t>
            </a:r>
            <a:r>
              <a:rPr kumimoji="1" lang="zh-CN" altLang="en-US" dirty="0"/>
              <a:t> </a:t>
            </a:r>
            <a:r>
              <a:rPr kumimoji="1" lang="en-US" altLang="zh-CN" dirty="0">
                <a:highlight>
                  <a:srgbClr val="C0C0C0"/>
                </a:highlight>
              </a:rPr>
              <a:t>Metagenomics</a:t>
            </a:r>
          </a:p>
          <a:p>
            <a:r>
              <a:rPr kumimoji="1" lang="en-US" altLang="zh-CN" dirty="0"/>
              <a:t>2.Method: After filtering low quality data and aptamer       </a:t>
            </a:r>
          </a:p>
          <a:p>
            <a:r>
              <a:rPr kumimoji="1" lang="en-US" altLang="zh-CN" dirty="0"/>
              <a:t>                 sequences, gene annotation based on known 	  databases AGR abundance in ppm.</a:t>
            </a:r>
          </a:p>
          <a:p>
            <a:r>
              <a:rPr kumimoji="1" lang="en-US" altLang="zh-CN" dirty="0"/>
              <a:t>	  Using “</a:t>
            </a:r>
            <a:r>
              <a:rPr kumimoji="1" lang="en-US" altLang="zh-CN"/>
              <a:t>Metaphlan”</a:t>
            </a:r>
            <a:endParaRPr kumimoji="1" lang="en-US" altLang="zh-CN" dirty="0"/>
          </a:p>
          <a:p>
            <a:r>
              <a:rPr kumimoji="1" lang="en-US" altLang="zh-CN" sz="1600" dirty="0"/>
              <a:t>	  </a:t>
            </a:r>
            <a:r>
              <a:rPr kumimoji="1" lang="en-US" altLang="zh-CN" sz="1400" dirty="0">
                <a:highlight>
                  <a:srgbClr val="00FF00"/>
                </a:highlight>
              </a:rPr>
              <a:t>Advantage</a:t>
            </a:r>
            <a:r>
              <a:rPr kumimoji="1" lang="zh-CN" altLang="en-US" sz="1400" dirty="0"/>
              <a:t>：</a:t>
            </a:r>
            <a:r>
              <a:rPr kumimoji="1" lang="en" altLang="zh-CN" sz="1400" dirty="0"/>
              <a:t>Quantitative short series comparison with 	     	  PPM, fast and data-rich for subsequent random forest models.</a:t>
            </a:r>
          </a:p>
          <a:p>
            <a:r>
              <a:rPr kumimoji="1" lang="en" altLang="zh-CN" sz="1600" dirty="0"/>
              <a:t>	</a:t>
            </a:r>
            <a:r>
              <a:rPr kumimoji="1" lang="en" altLang="zh-CN" sz="1400" dirty="0"/>
              <a:t>  </a:t>
            </a:r>
            <a:r>
              <a:rPr kumimoji="1" lang="en" altLang="zh-CN" sz="1400" dirty="0">
                <a:solidFill>
                  <a:srgbClr val="FF0000"/>
                </a:solidFill>
              </a:rPr>
              <a:t>Dis~</a:t>
            </a:r>
            <a:r>
              <a:rPr kumimoji="1" lang="en" altLang="zh-CN" sz="1400" dirty="0"/>
              <a:t> : Based on the macro-genome, the amount of data 	   	  </a:t>
            </a:r>
            <a:r>
              <a:rPr kumimoji="1" lang="en" altLang="zh-CN" sz="1400" dirty="0" err="1"/>
              <a:t>analysed</a:t>
            </a:r>
            <a:r>
              <a:rPr kumimoji="1" lang="en" altLang="zh-CN" sz="1400" dirty="0"/>
              <a:t> is enormous.</a:t>
            </a:r>
          </a:p>
          <a:p>
            <a:r>
              <a:rPr kumimoji="1" lang="en" altLang="zh-CN" sz="1600" dirty="0"/>
              <a:t>3.</a:t>
            </a:r>
            <a:r>
              <a:rPr kumimoji="1" lang="en" altLang="zh-CN" sz="1600" dirty="0">
                <a:highlight>
                  <a:srgbClr val="C0C0C0"/>
                </a:highlight>
              </a:rPr>
              <a:t>Random</a:t>
            </a:r>
            <a:r>
              <a:rPr kumimoji="1" lang="zh-CN" altLang="en-US" sz="1600" dirty="0">
                <a:highlight>
                  <a:srgbClr val="C0C0C0"/>
                </a:highlight>
              </a:rPr>
              <a:t> </a:t>
            </a:r>
            <a:r>
              <a:rPr kumimoji="1" lang="en-US" altLang="zh-CN" sz="1600" dirty="0">
                <a:highlight>
                  <a:srgbClr val="C0C0C0"/>
                </a:highlight>
              </a:rPr>
              <a:t>Forest</a:t>
            </a:r>
          </a:p>
          <a:p>
            <a:r>
              <a:rPr kumimoji="1" lang="en-US" altLang="zh-CN" sz="1600" dirty="0"/>
              <a:t>	</a:t>
            </a:r>
            <a:r>
              <a:rPr kumimoji="1" lang="zh-CN" altLang="en-US" sz="1600" dirty="0"/>
              <a:t>  </a:t>
            </a:r>
            <a:r>
              <a:rPr kumimoji="1" lang="en-US" altLang="zh-CN" sz="1600" dirty="0"/>
              <a:t>130</a:t>
            </a:r>
            <a:r>
              <a:rPr kumimoji="1" lang="zh-CN" altLang="en-US" sz="1600" dirty="0"/>
              <a:t> </a:t>
            </a:r>
            <a:r>
              <a:rPr kumimoji="1" lang="en-US" altLang="zh-CN" sz="1600" dirty="0"/>
              <a:t>sample-set</a:t>
            </a:r>
            <a:r>
              <a:rPr kumimoji="1" lang="zh-CN" altLang="en-US" sz="1600" dirty="0"/>
              <a:t>（</a:t>
            </a:r>
            <a:r>
              <a:rPr kumimoji="1" lang="en-US" altLang="zh-CN" sz="1600" dirty="0"/>
              <a:t>80%</a:t>
            </a:r>
            <a:r>
              <a:rPr kumimoji="1" lang="zh-CN" altLang="en-US" sz="1600" dirty="0"/>
              <a:t> </a:t>
            </a:r>
            <a:r>
              <a:rPr kumimoji="1" lang="en-US" altLang="zh-CN" sz="1600" dirty="0"/>
              <a:t>training</a:t>
            </a:r>
            <a:r>
              <a:rPr kumimoji="1" lang="zh-CN" altLang="en-US" sz="1600" dirty="0"/>
              <a:t> </a:t>
            </a:r>
            <a:r>
              <a:rPr kumimoji="1" lang="en-US" altLang="zh-CN" sz="1600" dirty="0"/>
              <a:t>20%</a:t>
            </a:r>
            <a:r>
              <a:rPr kumimoji="1" lang="zh-CN" altLang="en-US" sz="1600" dirty="0"/>
              <a:t> </a:t>
            </a:r>
            <a:r>
              <a:rPr kumimoji="1" lang="en" altLang="zh-CN" sz="1600" dirty="0"/>
              <a:t>Validation</a:t>
            </a:r>
            <a:r>
              <a:rPr kumimoji="1" lang="zh-CN" altLang="en-US" sz="1600" dirty="0"/>
              <a:t>）</a:t>
            </a:r>
            <a:endParaRPr kumimoji="1" lang="en-US" altLang="zh-CN" sz="1600" dirty="0"/>
          </a:p>
          <a:p>
            <a:r>
              <a:rPr kumimoji="1" lang="en-US" altLang="zh-CN" sz="1600" dirty="0"/>
              <a:t>	</a:t>
            </a:r>
            <a:r>
              <a:rPr kumimoji="1" lang="zh-CN" altLang="en-US" sz="1600" dirty="0"/>
              <a:t>  </a:t>
            </a:r>
            <a:r>
              <a:rPr kumimoji="1" lang="en-US" altLang="zh-CN" sz="1600" dirty="0"/>
              <a:t>Data</a:t>
            </a:r>
            <a:r>
              <a:rPr kumimoji="1" lang="zh-CN" altLang="en-US" sz="1600" dirty="0"/>
              <a:t> </a:t>
            </a:r>
            <a:r>
              <a:rPr kumimoji="1" lang="en-US" altLang="zh-CN" sz="1600" dirty="0"/>
              <a:t>size</a:t>
            </a:r>
            <a:r>
              <a:rPr kumimoji="1" lang="zh-CN" altLang="en-US" sz="1600" dirty="0"/>
              <a:t>： </a:t>
            </a:r>
            <a:r>
              <a:rPr kumimoji="1" lang="en-US" altLang="zh-CN" sz="1600" dirty="0"/>
              <a:t>1TB</a:t>
            </a:r>
            <a:endParaRPr kumimoji="1" lang="en-US" altLang="zh-CN" dirty="0"/>
          </a:p>
        </p:txBody>
      </p:sp>
    </p:spTree>
    <p:extLst>
      <p:ext uri="{BB962C8B-B14F-4D97-AF65-F5344CB8AC3E}">
        <p14:creationId xmlns:p14="http://schemas.microsoft.com/office/powerpoint/2010/main" val="38577768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图表&#10;&#10;描述已自动生成">
            <a:extLst>
              <a:ext uri="{FF2B5EF4-FFF2-40B4-BE49-F238E27FC236}">
                <a16:creationId xmlns:a16="http://schemas.microsoft.com/office/drawing/2014/main" id="{CD8011BA-A5E0-C5CB-1F7C-CD1B95841E62}"/>
              </a:ext>
            </a:extLst>
          </p:cNvPr>
          <p:cNvPicPr>
            <a:picLocks noGrp="1" noChangeAspect="1"/>
          </p:cNvPicPr>
          <p:nvPr>
            <p:ph idx="1"/>
          </p:nvPr>
        </p:nvPicPr>
        <p:blipFill>
          <a:blip r:embed="rId2"/>
          <a:stretch>
            <a:fillRect/>
          </a:stretch>
        </p:blipFill>
        <p:spPr>
          <a:xfrm>
            <a:off x="745836" y="1560376"/>
            <a:ext cx="10515600" cy="3200817"/>
          </a:xfrm>
        </p:spPr>
      </p:pic>
      <p:sp>
        <p:nvSpPr>
          <p:cNvPr id="6" name="文本框 5">
            <a:extLst>
              <a:ext uri="{FF2B5EF4-FFF2-40B4-BE49-F238E27FC236}">
                <a16:creationId xmlns:a16="http://schemas.microsoft.com/office/drawing/2014/main" id="{F78688EF-7378-0D19-F93C-F9FF23B93154}"/>
              </a:ext>
            </a:extLst>
          </p:cNvPr>
          <p:cNvSpPr txBox="1"/>
          <p:nvPr/>
        </p:nvSpPr>
        <p:spPr>
          <a:xfrm>
            <a:off x="350982" y="473146"/>
            <a:ext cx="11490036" cy="400110"/>
          </a:xfrm>
          <a:prstGeom prst="rect">
            <a:avLst/>
          </a:prstGeom>
          <a:noFill/>
        </p:spPr>
        <p:txBody>
          <a:bodyPr wrap="square" rtlCol="0">
            <a:spAutoFit/>
          </a:bodyPr>
          <a:lstStyle/>
          <a:p>
            <a:r>
              <a:rPr kumimoji="1" lang="en" altLang="zh-CN" sz="2000" dirty="0">
                <a:highlight>
                  <a:srgbClr val="808080"/>
                </a:highlight>
              </a:rPr>
              <a:t>Predicting the abundance of TYR genes in bacteria based on Metagenomics and Machine Learning</a:t>
            </a:r>
            <a:endParaRPr kumimoji="1" lang="zh-CN" altLang="en-US" sz="2000" dirty="0">
              <a:highlight>
                <a:srgbClr val="808080"/>
              </a:highlight>
            </a:endParaRPr>
          </a:p>
        </p:txBody>
      </p:sp>
    </p:spTree>
    <p:extLst>
      <p:ext uri="{BB962C8B-B14F-4D97-AF65-F5344CB8AC3E}">
        <p14:creationId xmlns:p14="http://schemas.microsoft.com/office/powerpoint/2010/main" val="1510674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descr="图表, 示意图&#10;&#10;描述已自动生成">
            <a:extLst>
              <a:ext uri="{FF2B5EF4-FFF2-40B4-BE49-F238E27FC236}">
                <a16:creationId xmlns:a16="http://schemas.microsoft.com/office/drawing/2014/main" id="{1012E4E3-438F-0278-9F28-0A60B26BCC31}"/>
              </a:ext>
            </a:extLst>
          </p:cNvPr>
          <p:cNvPicPr>
            <a:picLocks noGrp="1" noChangeAspect="1"/>
          </p:cNvPicPr>
          <p:nvPr>
            <p:ph idx="1"/>
          </p:nvPr>
        </p:nvPicPr>
        <p:blipFill>
          <a:blip r:embed="rId2"/>
          <a:stretch>
            <a:fillRect/>
          </a:stretch>
        </p:blipFill>
        <p:spPr>
          <a:xfrm>
            <a:off x="325927" y="960582"/>
            <a:ext cx="5187207" cy="5661891"/>
          </a:xfrm>
        </p:spPr>
      </p:pic>
      <p:pic>
        <p:nvPicPr>
          <p:cNvPr id="7" name="图片 6" descr="图表&#10;&#10;中度可信度描述已自动生成">
            <a:extLst>
              <a:ext uri="{FF2B5EF4-FFF2-40B4-BE49-F238E27FC236}">
                <a16:creationId xmlns:a16="http://schemas.microsoft.com/office/drawing/2014/main" id="{34F4F90F-CE81-6031-5CA8-D58F535BC935}"/>
              </a:ext>
            </a:extLst>
          </p:cNvPr>
          <p:cNvPicPr>
            <a:picLocks noChangeAspect="1"/>
          </p:cNvPicPr>
          <p:nvPr/>
        </p:nvPicPr>
        <p:blipFill>
          <a:blip r:embed="rId3"/>
          <a:stretch>
            <a:fillRect/>
          </a:stretch>
        </p:blipFill>
        <p:spPr>
          <a:xfrm>
            <a:off x="6678868" y="2211820"/>
            <a:ext cx="4579284" cy="2434359"/>
          </a:xfrm>
          <a:prstGeom prst="rect">
            <a:avLst/>
          </a:prstGeom>
        </p:spPr>
      </p:pic>
      <p:sp>
        <p:nvSpPr>
          <p:cNvPr id="8" name="框架 7">
            <a:extLst>
              <a:ext uri="{FF2B5EF4-FFF2-40B4-BE49-F238E27FC236}">
                <a16:creationId xmlns:a16="http://schemas.microsoft.com/office/drawing/2014/main" id="{E0C17229-47F3-6993-905F-4AD20449B548}"/>
              </a:ext>
            </a:extLst>
          </p:cNvPr>
          <p:cNvSpPr/>
          <p:nvPr/>
        </p:nvSpPr>
        <p:spPr>
          <a:xfrm>
            <a:off x="7509164" y="4276724"/>
            <a:ext cx="2918691" cy="221673"/>
          </a:xfrm>
          <a:prstGeom prst="fram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12" name="文本框 11">
            <a:extLst>
              <a:ext uri="{FF2B5EF4-FFF2-40B4-BE49-F238E27FC236}">
                <a16:creationId xmlns:a16="http://schemas.microsoft.com/office/drawing/2014/main" id="{D6C7CBE1-C8A5-8F4C-C799-BA466F5A7C9D}"/>
              </a:ext>
            </a:extLst>
          </p:cNvPr>
          <p:cNvSpPr txBox="1"/>
          <p:nvPr/>
        </p:nvSpPr>
        <p:spPr>
          <a:xfrm>
            <a:off x="350982" y="473146"/>
            <a:ext cx="11490036" cy="400110"/>
          </a:xfrm>
          <a:prstGeom prst="rect">
            <a:avLst/>
          </a:prstGeom>
          <a:noFill/>
        </p:spPr>
        <p:txBody>
          <a:bodyPr wrap="square" rtlCol="0">
            <a:spAutoFit/>
          </a:bodyPr>
          <a:lstStyle/>
          <a:p>
            <a:r>
              <a:rPr kumimoji="1" lang="en" altLang="zh-CN" sz="2000" dirty="0">
                <a:highlight>
                  <a:srgbClr val="808080"/>
                </a:highlight>
              </a:rPr>
              <a:t>Predicting the abundance of TYR genes in bacteria based on Metagenomics and Machine Learning</a:t>
            </a:r>
            <a:endParaRPr kumimoji="1" lang="zh-CN" altLang="en-US" sz="2000" dirty="0">
              <a:highlight>
                <a:srgbClr val="808080"/>
              </a:highlight>
            </a:endParaRPr>
          </a:p>
        </p:txBody>
      </p:sp>
    </p:spTree>
    <p:extLst>
      <p:ext uri="{BB962C8B-B14F-4D97-AF65-F5344CB8AC3E}">
        <p14:creationId xmlns:p14="http://schemas.microsoft.com/office/powerpoint/2010/main" val="17878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descr="图示&#10;&#10;描述已自动生成">
            <a:extLst>
              <a:ext uri="{FF2B5EF4-FFF2-40B4-BE49-F238E27FC236}">
                <a16:creationId xmlns:a16="http://schemas.microsoft.com/office/drawing/2014/main" id="{E4F192AF-E68B-4FDB-A341-5E5D5BFD3249}"/>
              </a:ext>
            </a:extLst>
          </p:cNvPr>
          <p:cNvPicPr>
            <a:picLocks noGrp="1" noChangeAspect="1"/>
          </p:cNvPicPr>
          <p:nvPr>
            <p:ph idx="1"/>
          </p:nvPr>
        </p:nvPicPr>
        <p:blipFill>
          <a:blip r:embed="rId2"/>
          <a:stretch>
            <a:fillRect/>
          </a:stretch>
        </p:blipFill>
        <p:spPr>
          <a:xfrm>
            <a:off x="6962339" y="0"/>
            <a:ext cx="4831144" cy="6532582"/>
          </a:xfrm>
          <a:prstGeom prst="rect">
            <a:avLst/>
          </a:prstGeom>
        </p:spPr>
      </p:pic>
      <p:pic>
        <p:nvPicPr>
          <p:cNvPr id="6" name="图片 5" descr="表格&#10;&#10;描述已自动生成">
            <a:extLst>
              <a:ext uri="{FF2B5EF4-FFF2-40B4-BE49-F238E27FC236}">
                <a16:creationId xmlns:a16="http://schemas.microsoft.com/office/drawing/2014/main" id="{8297A414-ADA6-62A8-0B41-45F0E2EADF8B}"/>
              </a:ext>
            </a:extLst>
          </p:cNvPr>
          <p:cNvPicPr>
            <a:picLocks noChangeAspect="1"/>
          </p:cNvPicPr>
          <p:nvPr/>
        </p:nvPicPr>
        <p:blipFill>
          <a:blip r:embed="rId3"/>
          <a:stretch>
            <a:fillRect/>
          </a:stretch>
        </p:blipFill>
        <p:spPr>
          <a:xfrm>
            <a:off x="738910" y="1330038"/>
            <a:ext cx="5710296" cy="3376160"/>
          </a:xfrm>
          <a:prstGeom prst="rect">
            <a:avLst/>
          </a:prstGeom>
        </p:spPr>
      </p:pic>
    </p:spTree>
    <p:extLst>
      <p:ext uri="{BB962C8B-B14F-4D97-AF65-F5344CB8AC3E}">
        <p14:creationId xmlns:p14="http://schemas.microsoft.com/office/powerpoint/2010/main" val="2339843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B8D5C66C-3054-0E25-7BB3-32C00C118328}"/>
              </a:ext>
            </a:extLst>
          </p:cNvPr>
          <p:cNvSpPr txBox="1"/>
          <p:nvPr/>
        </p:nvSpPr>
        <p:spPr>
          <a:xfrm>
            <a:off x="350982" y="473146"/>
            <a:ext cx="11490036" cy="400110"/>
          </a:xfrm>
          <a:prstGeom prst="rect">
            <a:avLst/>
          </a:prstGeom>
          <a:noFill/>
        </p:spPr>
        <p:txBody>
          <a:bodyPr wrap="square" rtlCol="0">
            <a:spAutoFit/>
          </a:bodyPr>
          <a:lstStyle/>
          <a:p>
            <a:r>
              <a:rPr kumimoji="1" lang="en" altLang="zh-CN" sz="2000" dirty="0">
                <a:highlight>
                  <a:srgbClr val="808080"/>
                </a:highlight>
              </a:rPr>
              <a:t>Predicting the abundance of TYR genes in bacteria based on Metagenomics and Machine Learning</a:t>
            </a:r>
            <a:endParaRPr kumimoji="1" lang="zh-CN" altLang="en-US" sz="2000" dirty="0">
              <a:highlight>
                <a:srgbClr val="808080"/>
              </a:highlight>
            </a:endParaRPr>
          </a:p>
        </p:txBody>
      </p:sp>
      <p:cxnSp>
        <p:nvCxnSpPr>
          <p:cNvPr id="6" name="直线箭头连接符 5">
            <a:extLst>
              <a:ext uri="{FF2B5EF4-FFF2-40B4-BE49-F238E27FC236}">
                <a16:creationId xmlns:a16="http://schemas.microsoft.com/office/drawing/2014/main" id="{D2AEE298-F903-591A-F525-7E23F5BFCB78}"/>
              </a:ext>
            </a:extLst>
          </p:cNvPr>
          <p:cNvCxnSpPr>
            <a:cxnSpLocks/>
          </p:cNvCxnSpPr>
          <p:nvPr/>
        </p:nvCxnSpPr>
        <p:spPr>
          <a:xfrm>
            <a:off x="2527540" y="802257"/>
            <a:ext cx="0" cy="184605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7" name="文本框 6">
            <a:extLst>
              <a:ext uri="{FF2B5EF4-FFF2-40B4-BE49-F238E27FC236}">
                <a16:creationId xmlns:a16="http://schemas.microsoft.com/office/drawing/2014/main" id="{0E3F00EB-554C-D41E-1694-DA4E6CDAA2F8}"/>
              </a:ext>
            </a:extLst>
          </p:cNvPr>
          <p:cNvSpPr txBox="1"/>
          <p:nvPr/>
        </p:nvSpPr>
        <p:spPr>
          <a:xfrm>
            <a:off x="1811547" y="2648308"/>
            <a:ext cx="8579359" cy="1200329"/>
          </a:xfrm>
          <a:prstGeom prst="rect">
            <a:avLst/>
          </a:prstGeom>
          <a:noFill/>
        </p:spPr>
        <p:txBody>
          <a:bodyPr wrap="square" rtlCol="0">
            <a:spAutoFit/>
          </a:bodyPr>
          <a:lstStyle/>
          <a:p>
            <a:r>
              <a:rPr kumimoji="1" lang="en-US" altLang="zh-CN" dirty="0"/>
              <a:t>Identification:</a:t>
            </a:r>
            <a:r>
              <a:rPr kumimoji="1" lang="zh-CN" altLang="en-US" dirty="0"/>
              <a:t> </a:t>
            </a:r>
            <a:r>
              <a:rPr kumimoji="1" lang="en" altLang="zh-CN" dirty="0"/>
              <a:t>Multiple evolutionary subspecies can exist in a single strain, and specific 	        environmentally induced variation is more unique, so specific  	   	        identification is not possible. However, potential TYR gene hosts can be 	        identified by gene abundance and enrichment genes.</a:t>
            </a:r>
            <a:endParaRPr kumimoji="1" lang="zh-CN" altLang="en-US" dirty="0"/>
          </a:p>
        </p:txBody>
      </p:sp>
      <p:grpSp>
        <p:nvGrpSpPr>
          <p:cNvPr id="14" name="组合 13">
            <a:extLst>
              <a:ext uri="{FF2B5EF4-FFF2-40B4-BE49-F238E27FC236}">
                <a16:creationId xmlns:a16="http://schemas.microsoft.com/office/drawing/2014/main" id="{C5E1A81B-A296-44F8-7131-6CBC75D58F44}"/>
              </a:ext>
            </a:extLst>
          </p:cNvPr>
          <p:cNvGrpSpPr/>
          <p:nvPr/>
        </p:nvGrpSpPr>
        <p:grpSpPr>
          <a:xfrm>
            <a:off x="2197588" y="1449723"/>
            <a:ext cx="659903" cy="551120"/>
            <a:chOff x="2367951" y="967129"/>
            <a:chExt cx="319178" cy="235238"/>
          </a:xfrm>
        </p:grpSpPr>
        <p:cxnSp>
          <p:nvCxnSpPr>
            <p:cNvPr id="9" name="直线连接符 8">
              <a:extLst>
                <a:ext uri="{FF2B5EF4-FFF2-40B4-BE49-F238E27FC236}">
                  <a16:creationId xmlns:a16="http://schemas.microsoft.com/office/drawing/2014/main" id="{BA4F4B28-6ED6-DBA0-7F54-A91C1946AB51}"/>
                </a:ext>
              </a:extLst>
            </p:cNvPr>
            <p:cNvCxnSpPr/>
            <p:nvPr/>
          </p:nvCxnSpPr>
          <p:spPr>
            <a:xfrm>
              <a:off x="2367951" y="967129"/>
              <a:ext cx="319178" cy="235238"/>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直线连接符 9">
              <a:extLst>
                <a:ext uri="{FF2B5EF4-FFF2-40B4-BE49-F238E27FC236}">
                  <a16:creationId xmlns:a16="http://schemas.microsoft.com/office/drawing/2014/main" id="{6434A9AC-1CCC-DF57-B72A-C0723E99B106}"/>
                </a:ext>
              </a:extLst>
            </p:cNvPr>
            <p:cNvCxnSpPr>
              <a:cxnSpLocks/>
            </p:cNvCxnSpPr>
            <p:nvPr/>
          </p:nvCxnSpPr>
          <p:spPr>
            <a:xfrm flipH="1">
              <a:off x="2367951" y="967282"/>
              <a:ext cx="319178" cy="235085"/>
            </a:xfrm>
            <a:prstGeom prst="line">
              <a:avLst/>
            </a:prstGeom>
          </p:spPr>
          <p:style>
            <a:lnRef idx="3">
              <a:schemeClr val="accent2"/>
            </a:lnRef>
            <a:fillRef idx="0">
              <a:schemeClr val="accent2"/>
            </a:fillRef>
            <a:effectRef idx="2">
              <a:schemeClr val="accent2"/>
            </a:effectRef>
            <a:fontRef idx="minor">
              <a:schemeClr val="tx1"/>
            </a:fontRef>
          </p:style>
        </p:cxnSp>
      </p:grpSp>
    </p:spTree>
    <p:extLst>
      <p:ext uri="{BB962C8B-B14F-4D97-AF65-F5344CB8AC3E}">
        <p14:creationId xmlns:p14="http://schemas.microsoft.com/office/powerpoint/2010/main" val="2233780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图表, 旭日形&#10;&#10;描述已自动生成">
            <a:extLst>
              <a:ext uri="{FF2B5EF4-FFF2-40B4-BE49-F238E27FC236}">
                <a16:creationId xmlns:a16="http://schemas.microsoft.com/office/drawing/2014/main" id="{86DF516D-9DAB-EEBD-8858-1C8C6F8F7496}"/>
              </a:ext>
            </a:extLst>
          </p:cNvPr>
          <p:cNvPicPr>
            <a:picLocks noChangeAspect="1"/>
          </p:cNvPicPr>
          <p:nvPr/>
        </p:nvPicPr>
        <p:blipFill>
          <a:blip r:embed="rId2"/>
          <a:stretch>
            <a:fillRect/>
          </a:stretch>
        </p:blipFill>
        <p:spPr>
          <a:xfrm>
            <a:off x="2209800" y="232678"/>
            <a:ext cx="7772400" cy="6392643"/>
          </a:xfrm>
          <a:prstGeom prst="rect">
            <a:avLst/>
          </a:prstGeom>
        </p:spPr>
      </p:pic>
    </p:spTree>
    <p:extLst>
      <p:ext uri="{BB962C8B-B14F-4D97-AF65-F5344CB8AC3E}">
        <p14:creationId xmlns:p14="http://schemas.microsoft.com/office/powerpoint/2010/main" val="1583914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B8D5C66C-3054-0E25-7BB3-32C00C118328}"/>
              </a:ext>
            </a:extLst>
          </p:cNvPr>
          <p:cNvSpPr txBox="1"/>
          <p:nvPr/>
        </p:nvSpPr>
        <p:spPr>
          <a:xfrm>
            <a:off x="350982" y="473146"/>
            <a:ext cx="11490036" cy="400110"/>
          </a:xfrm>
          <a:prstGeom prst="rect">
            <a:avLst/>
          </a:prstGeom>
          <a:noFill/>
        </p:spPr>
        <p:txBody>
          <a:bodyPr wrap="square" rtlCol="0">
            <a:spAutoFit/>
          </a:bodyPr>
          <a:lstStyle/>
          <a:p>
            <a:r>
              <a:rPr kumimoji="1" lang="en" altLang="zh-CN" sz="2000" dirty="0">
                <a:highlight>
                  <a:srgbClr val="808080"/>
                </a:highlight>
              </a:rPr>
              <a:t>Predicting the abundance of TYR genes in bacteria based on Metagenomics and Machine Learning</a:t>
            </a:r>
            <a:endParaRPr kumimoji="1" lang="zh-CN" altLang="en-US" sz="2000" dirty="0">
              <a:highlight>
                <a:srgbClr val="808080"/>
              </a:highlight>
            </a:endParaRPr>
          </a:p>
        </p:txBody>
      </p:sp>
      <p:cxnSp>
        <p:nvCxnSpPr>
          <p:cNvPr id="6" name="直线箭头连接符 5">
            <a:extLst>
              <a:ext uri="{FF2B5EF4-FFF2-40B4-BE49-F238E27FC236}">
                <a16:creationId xmlns:a16="http://schemas.microsoft.com/office/drawing/2014/main" id="{D2AEE298-F903-591A-F525-7E23F5BFCB78}"/>
              </a:ext>
            </a:extLst>
          </p:cNvPr>
          <p:cNvCxnSpPr>
            <a:cxnSpLocks/>
          </p:cNvCxnSpPr>
          <p:nvPr/>
        </p:nvCxnSpPr>
        <p:spPr>
          <a:xfrm>
            <a:off x="2527540" y="802257"/>
            <a:ext cx="0" cy="184605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7" name="文本框 6">
            <a:extLst>
              <a:ext uri="{FF2B5EF4-FFF2-40B4-BE49-F238E27FC236}">
                <a16:creationId xmlns:a16="http://schemas.microsoft.com/office/drawing/2014/main" id="{0E3F00EB-554C-D41E-1694-DA4E6CDAA2F8}"/>
              </a:ext>
            </a:extLst>
          </p:cNvPr>
          <p:cNvSpPr txBox="1"/>
          <p:nvPr/>
        </p:nvSpPr>
        <p:spPr>
          <a:xfrm>
            <a:off x="1811547" y="2648308"/>
            <a:ext cx="8579359" cy="1200329"/>
          </a:xfrm>
          <a:prstGeom prst="rect">
            <a:avLst/>
          </a:prstGeom>
          <a:noFill/>
        </p:spPr>
        <p:txBody>
          <a:bodyPr wrap="square" rtlCol="0">
            <a:spAutoFit/>
          </a:bodyPr>
          <a:lstStyle/>
          <a:p>
            <a:r>
              <a:rPr kumimoji="1" lang="en-US" altLang="zh-CN" dirty="0"/>
              <a:t>Identification:</a:t>
            </a:r>
            <a:r>
              <a:rPr kumimoji="1" lang="zh-CN" altLang="en-US" dirty="0"/>
              <a:t> </a:t>
            </a:r>
            <a:r>
              <a:rPr kumimoji="1" lang="en" altLang="zh-CN" dirty="0"/>
              <a:t>Multiple evolutionary subspecies can exist in a single strain, and specific 	        environmentally induced variation is more unique, so specific  	   	        identification is not possible. However, potential TYR gene hosts can be 	        identified by gene abundance and enrichment genes.</a:t>
            </a:r>
            <a:endParaRPr kumimoji="1" lang="zh-CN" altLang="en-US" dirty="0"/>
          </a:p>
        </p:txBody>
      </p:sp>
      <p:grpSp>
        <p:nvGrpSpPr>
          <p:cNvPr id="14" name="组合 13">
            <a:extLst>
              <a:ext uri="{FF2B5EF4-FFF2-40B4-BE49-F238E27FC236}">
                <a16:creationId xmlns:a16="http://schemas.microsoft.com/office/drawing/2014/main" id="{C5E1A81B-A296-44F8-7131-6CBC75D58F44}"/>
              </a:ext>
            </a:extLst>
          </p:cNvPr>
          <p:cNvGrpSpPr/>
          <p:nvPr/>
        </p:nvGrpSpPr>
        <p:grpSpPr>
          <a:xfrm>
            <a:off x="2197588" y="1449723"/>
            <a:ext cx="659903" cy="551120"/>
            <a:chOff x="2367951" y="967129"/>
            <a:chExt cx="319178" cy="235238"/>
          </a:xfrm>
        </p:grpSpPr>
        <p:cxnSp>
          <p:nvCxnSpPr>
            <p:cNvPr id="9" name="直线连接符 8">
              <a:extLst>
                <a:ext uri="{FF2B5EF4-FFF2-40B4-BE49-F238E27FC236}">
                  <a16:creationId xmlns:a16="http://schemas.microsoft.com/office/drawing/2014/main" id="{BA4F4B28-6ED6-DBA0-7F54-A91C1946AB51}"/>
                </a:ext>
              </a:extLst>
            </p:cNvPr>
            <p:cNvCxnSpPr/>
            <p:nvPr/>
          </p:nvCxnSpPr>
          <p:spPr>
            <a:xfrm>
              <a:off x="2367951" y="967129"/>
              <a:ext cx="319178" cy="235238"/>
            </a:xfrm>
            <a:prstGeom prst="line">
              <a:avLst/>
            </a:prstGeom>
          </p:spPr>
          <p:style>
            <a:lnRef idx="3">
              <a:schemeClr val="accent2"/>
            </a:lnRef>
            <a:fillRef idx="0">
              <a:schemeClr val="accent2"/>
            </a:fillRef>
            <a:effectRef idx="2">
              <a:schemeClr val="accent2"/>
            </a:effectRef>
            <a:fontRef idx="minor">
              <a:schemeClr val="tx1"/>
            </a:fontRef>
          </p:style>
        </p:cxnSp>
        <p:cxnSp>
          <p:nvCxnSpPr>
            <p:cNvPr id="10" name="直线连接符 9">
              <a:extLst>
                <a:ext uri="{FF2B5EF4-FFF2-40B4-BE49-F238E27FC236}">
                  <a16:creationId xmlns:a16="http://schemas.microsoft.com/office/drawing/2014/main" id="{6434A9AC-1CCC-DF57-B72A-C0723E99B106}"/>
                </a:ext>
              </a:extLst>
            </p:cNvPr>
            <p:cNvCxnSpPr>
              <a:cxnSpLocks/>
            </p:cNvCxnSpPr>
            <p:nvPr/>
          </p:nvCxnSpPr>
          <p:spPr>
            <a:xfrm flipH="1">
              <a:off x="2367951" y="967282"/>
              <a:ext cx="319178" cy="235085"/>
            </a:xfrm>
            <a:prstGeom prst="line">
              <a:avLst/>
            </a:prstGeom>
          </p:spPr>
          <p:style>
            <a:lnRef idx="3">
              <a:schemeClr val="accent2"/>
            </a:lnRef>
            <a:fillRef idx="0">
              <a:schemeClr val="accent2"/>
            </a:fillRef>
            <a:effectRef idx="2">
              <a:schemeClr val="accent2"/>
            </a:effectRef>
            <a:fontRef idx="minor">
              <a:schemeClr val="tx1"/>
            </a:fontRef>
          </p:style>
        </p:cxnSp>
      </p:grpSp>
      <p:sp>
        <p:nvSpPr>
          <p:cNvPr id="2" name="文本框 1">
            <a:extLst>
              <a:ext uri="{FF2B5EF4-FFF2-40B4-BE49-F238E27FC236}">
                <a16:creationId xmlns:a16="http://schemas.microsoft.com/office/drawing/2014/main" id="{35E0ED74-FFDF-663D-34AE-944F1A6AC4EB}"/>
              </a:ext>
            </a:extLst>
          </p:cNvPr>
          <p:cNvSpPr txBox="1"/>
          <p:nvPr/>
        </p:nvSpPr>
        <p:spPr>
          <a:xfrm>
            <a:off x="1811547" y="4341091"/>
            <a:ext cx="8442033" cy="1200329"/>
          </a:xfrm>
          <a:prstGeom prst="rect">
            <a:avLst/>
          </a:prstGeom>
          <a:noFill/>
        </p:spPr>
        <p:txBody>
          <a:bodyPr wrap="square" rtlCol="0">
            <a:spAutoFit/>
          </a:bodyPr>
          <a:lstStyle/>
          <a:p>
            <a:r>
              <a:rPr kumimoji="1" lang="en-US" altLang="zh-CN" dirty="0"/>
              <a:t>Compare</a:t>
            </a:r>
            <a:r>
              <a:rPr kumimoji="1" lang="zh-CN" altLang="en-US" dirty="0"/>
              <a:t>： </a:t>
            </a:r>
            <a:r>
              <a:rPr kumimoji="1" lang="en" altLang="zh-CN" dirty="0"/>
              <a:t>Compare the evolutionary tree of the input data with the gene tree of the enriched genes to infer to some extent the environment from which the bacterium evolved the function, </a:t>
            </a:r>
            <a:r>
              <a:rPr kumimoji="1" lang="en" altLang="zh-CN" dirty="0">
                <a:highlight>
                  <a:srgbClr val="C0C0C0"/>
                </a:highlight>
              </a:rPr>
              <a:t>validating</a:t>
            </a:r>
            <a:r>
              <a:rPr kumimoji="1" lang="zh-CN" altLang="en-US" dirty="0">
                <a:highlight>
                  <a:srgbClr val="C0C0C0"/>
                </a:highlight>
              </a:rPr>
              <a:t>？</a:t>
            </a:r>
            <a:r>
              <a:rPr kumimoji="1" lang="en" altLang="zh-CN" dirty="0"/>
              <a:t> it against the correlation factors verified in the random forest</a:t>
            </a:r>
            <a:endParaRPr kumimoji="1" lang="zh-CN" altLang="en-US" dirty="0"/>
          </a:p>
        </p:txBody>
      </p:sp>
    </p:spTree>
    <p:extLst>
      <p:ext uri="{BB962C8B-B14F-4D97-AF65-F5344CB8AC3E}">
        <p14:creationId xmlns:p14="http://schemas.microsoft.com/office/powerpoint/2010/main" val="387549065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9880</TotalTime>
  <Words>464</Words>
  <Application>Microsoft Macintosh PowerPoint</Application>
  <PresentationFormat>宽屏</PresentationFormat>
  <Paragraphs>27</Paragraphs>
  <Slides>8</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8</vt:i4>
      </vt:variant>
    </vt:vector>
  </HeadingPairs>
  <TitlesOfParts>
    <vt:vector size="12" baseType="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wfmu</dc:creator>
  <cp:lastModifiedBy>wfmu</cp:lastModifiedBy>
  <cp:revision>3</cp:revision>
  <dcterms:created xsi:type="dcterms:W3CDTF">2023-05-03T20:14:40Z</dcterms:created>
  <dcterms:modified xsi:type="dcterms:W3CDTF">2023-05-10T16:54:52Z</dcterms:modified>
</cp:coreProperties>
</file>

<file path=docProps/thumbnail.jpeg>
</file>